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1" autoAdjust="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ACB196-D1B7-49EB-8F24-B0875EFD9356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F5FA55-3AFA-4087-A679-D8FF47992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681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analysis of daily sales data for a single product reveals: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F5FA55-3AFA-4087-A679-D8FF479922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11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1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656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628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155719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5027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5234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5923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3721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938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077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093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240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77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2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546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05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91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5DEE1-1021-4603-99B9-07FE8B90CA2F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F7FBF-526A-4B7A-9C39-5050AE881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588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73CFFA06-63E9-AD3B-6AE6-7B68A81FEF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490ABB-1E54-AF18-6039-9859231F26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BRIGHTLEARN Data Analytics :Sales Case Study Report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C9BE9-D5A8-9C77-E0E7-ABAD74E1C5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NOMGQIBELO NKOSI</a:t>
            </a:r>
          </a:p>
        </p:txBody>
      </p:sp>
    </p:spTree>
    <p:extLst>
      <p:ext uri="{BB962C8B-B14F-4D97-AF65-F5344CB8AC3E}">
        <p14:creationId xmlns:p14="http://schemas.microsoft.com/office/powerpoint/2010/main" val="463698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91AA8-A155-E7D7-190E-4F0FE61EF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1100"/>
              <a:t>Executive Summary</a:t>
            </a:r>
            <a:br>
              <a:rPr lang="en-US" sz="1100"/>
            </a:br>
            <a:br>
              <a:rPr lang="en-US" sz="1100"/>
            </a:br>
            <a:r>
              <a:rPr lang="en-US" sz="1100"/>
              <a:t>Average units Price :R3360</a:t>
            </a:r>
            <a:br>
              <a:rPr lang="en-US" sz="1100"/>
            </a:br>
            <a:r>
              <a:rPr lang="en-US" sz="1100"/>
              <a:t>Promotions occur on</a:t>
            </a:r>
            <a:br>
              <a:rPr lang="en-US" sz="1100"/>
            </a:br>
            <a:br>
              <a:rPr lang="en-US" sz="1100"/>
            </a:br>
            <a:r>
              <a:rPr lang="en-US" sz="1100"/>
              <a:t> 20,7% of days (607 out of 1052 trading days)</a:t>
            </a:r>
            <a:br>
              <a:rPr lang="en-US" sz="1100"/>
            </a:br>
            <a:br>
              <a:rPr lang="en-US" sz="1100"/>
            </a:br>
            <a:r>
              <a:rPr lang="en-US" sz="1100"/>
              <a:t>Promotions increase units sold by 74% on average</a:t>
            </a:r>
            <a:br>
              <a:rPr lang="en-US" sz="1100"/>
            </a:br>
            <a:br>
              <a:rPr lang="en-US" sz="1100"/>
            </a:br>
            <a:r>
              <a:rPr lang="en-US" sz="1100"/>
              <a:t>Gross profit margin dops to  -2.1% during  promotions(vs +29.4% on regular days)</a:t>
            </a:r>
            <a:br>
              <a:rPr lang="en-US" sz="1100"/>
            </a:br>
            <a:br>
              <a:rPr lang="en-US" sz="1100"/>
            </a:br>
            <a:r>
              <a:rPr lang="en-US" sz="1100"/>
              <a:t>Recommendation :Use short ,targeted promotions (3-7days) to drive volume while protecting magins ,Avoid long –term discountung</a:t>
            </a:r>
            <a:br>
              <a:rPr lang="en-US" sz="1100"/>
            </a:br>
            <a:endParaRPr lang="en-US" sz="1100"/>
          </a:p>
        </p:txBody>
      </p:sp>
      <p:pic>
        <p:nvPicPr>
          <p:cNvPr id="22" name="Picture 21" descr="Stock exchange numbers">
            <a:extLst>
              <a:ext uri="{FF2B5EF4-FFF2-40B4-BE49-F238E27FC236}">
                <a16:creationId xmlns:a16="http://schemas.microsoft.com/office/drawing/2014/main" id="{DAE9C092-26B9-D02D-4C6F-A9CD69F5F2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0862" b="-3"/>
          <a:stretch>
            <a:fillRect/>
          </a:stretch>
        </p:blipFill>
        <p:spPr>
          <a:xfrm>
            <a:off x="1118988" y="1136606"/>
            <a:ext cx="6112382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289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71CD0-4D1E-3CB3-A0DD-960131A12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113" y="1122363"/>
            <a:ext cx="4527929" cy="4287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endParaRPr lang="en-US" sz="6000"/>
          </a:p>
        </p:txBody>
      </p:sp>
      <p:graphicFrame>
        <p:nvGraphicFramePr>
          <p:cNvPr id="141" name="Table 140">
            <a:extLst>
              <a:ext uri="{FF2B5EF4-FFF2-40B4-BE49-F238E27FC236}">
                <a16:creationId xmlns:a16="http://schemas.microsoft.com/office/drawing/2014/main" id="{D65C6941-FD4D-FA50-4C19-5FDCD7E548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8189500"/>
              </p:ext>
            </p:extLst>
          </p:nvPr>
        </p:nvGraphicFramePr>
        <p:xfrm>
          <a:off x="2043113" y="719666"/>
          <a:ext cx="8116887" cy="5140361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705629">
                  <a:extLst>
                    <a:ext uri="{9D8B030D-6E8A-4147-A177-3AD203B41FA5}">
                      <a16:colId xmlns:a16="http://schemas.microsoft.com/office/drawing/2014/main" val="2895511103"/>
                    </a:ext>
                  </a:extLst>
                </a:gridCol>
                <a:gridCol w="2705629">
                  <a:extLst>
                    <a:ext uri="{9D8B030D-6E8A-4147-A177-3AD203B41FA5}">
                      <a16:colId xmlns:a16="http://schemas.microsoft.com/office/drawing/2014/main" val="3731397927"/>
                    </a:ext>
                  </a:extLst>
                </a:gridCol>
                <a:gridCol w="2705629">
                  <a:extLst>
                    <a:ext uri="{9D8B030D-6E8A-4147-A177-3AD203B41FA5}">
                      <a16:colId xmlns:a16="http://schemas.microsoft.com/office/drawing/2014/main" val="2744910319"/>
                    </a:ext>
                  </a:extLst>
                </a:gridCol>
              </a:tblGrid>
              <a:tr h="45692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Formula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7888541"/>
                  </a:ext>
                </a:extLst>
              </a:tr>
              <a:tr h="45692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Daily Unit 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Sales/Quantity Sold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See Column 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636481"/>
                  </a:ext>
                </a:extLst>
              </a:tr>
              <a:tr h="45692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Average unit 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(UNIT PRICE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R3360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347660"/>
                  </a:ext>
                </a:extLst>
              </a:tr>
              <a:tr h="45692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Daily Gross Profit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Sales – Cost of Sales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See Column 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519361"/>
                  </a:ext>
                </a:extLst>
              </a:tr>
              <a:tr h="45692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Daily Gross Profit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(Gross Profit / Sales ) *100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See Column 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791791"/>
                  </a:ext>
                </a:extLst>
              </a:tr>
              <a:tr h="79961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Daily Gross Profit per Unit</a:t>
                      </a:r>
                    </a:p>
                    <a:p>
                      <a:endParaRPr lang="en-US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 Price –Unit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See Column 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2941498"/>
                  </a:ext>
                </a:extLst>
              </a:tr>
              <a:tr h="114230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Promotion Flag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Gross Profit per Unit &gt;0 ~TRUE= Normal , FALSE =Promo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See Column J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3286107"/>
                  </a:ext>
                </a:extLst>
              </a:tr>
              <a:tr h="456921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693873"/>
                  </a:ext>
                </a:extLst>
              </a:tr>
              <a:tr h="456921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0057424"/>
                  </a:ext>
                </a:extLst>
              </a:tr>
            </a:tbl>
          </a:graphicData>
        </a:graphic>
      </p:graphicFrame>
      <p:pic>
        <p:nvPicPr>
          <p:cNvPr id="143" name="Graphic 142" descr="Arrow Right with solid fill">
            <a:extLst>
              <a:ext uri="{FF2B5EF4-FFF2-40B4-BE49-F238E27FC236}">
                <a16:creationId xmlns:a16="http://schemas.microsoft.com/office/drawing/2014/main" id="{E1A52598-92AC-ECC8-F413-42E7B9D7B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3974" y="3367945"/>
            <a:ext cx="270388" cy="61055"/>
          </a:xfrm>
          <a:prstGeom prst="rect">
            <a:avLst/>
          </a:prstGeom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AC0DA370-B6D1-0FA7-1916-634C120C5038}"/>
              </a:ext>
            </a:extLst>
          </p:cNvPr>
          <p:cNvSpPr txBox="1"/>
          <p:nvPr/>
        </p:nvSpPr>
        <p:spPr>
          <a:xfrm>
            <a:off x="3650226" y="81566"/>
            <a:ext cx="3578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CALCULATED METRICS</a:t>
            </a:r>
          </a:p>
        </p:txBody>
      </p:sp>
    </p:spTree>
    <p:extLst>
      <p:ext uri="{BB962C8B-B14F-4D97-AF65-F5344CB8AC3E}">
        <p14:creationId xmlns:p14="http://schemas.microsoft.com/office/powerpoint/2010/main" val="1172896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9D01A-091B-241B-749A-6F47D02B1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865" y="818984"/>
            <a:ext cx="6596245" cy="326852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Promotion periods &amp; price elasticity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E13261C-9261-EBBF-A459-70B9C9CE7D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1592000"/>
              </p:ext>
            </p:extLst>
          </p:nvPr>
        </p:nvGraphicFramePr>
        <p:xfrm>
          <a:off x="943898" y="1531565"/>
          <a:ext cx="9176776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968">
                  <a:extLst>
                    <a:ext uri="{9D8B030D-6E8A-4147-A177-3AD203B41FA5}">
                      <a16:colId xmlns:a16="http://schemas.microsoft.com/office/drawing/2014/main" val="3587327713"/>
                    </a:ext>
                  </a:extLst>
                </a:gridCol>
                <a:gridCol w="1310968">
                  <a:extLst>
                    <a:ext uri="{9D8B030D-6E8A-4147-A177-3AD203B41FA5}">
                      <a16:colId xmlns:a16="http://schemas.microsoft.com/office/drawing/2014/main" val="675353545"/>
                    </a:ext>
                  </a:extLst>
                </a:gridCol>
                <a:gridCol w="1310968">
                  <a:extLst>
                    <a:ext uri="{9D8B030D-6E8A-4147-A177-3AD203B41FA5}">
                      <a16:colId xmlns:a16="http://schemas.microsoft.com/office/drawing/2014/main" val="4285268831"/>
                    </a:ext>
                  </a:extLst>
                </a:gridCol>
                <a:gridCol w="1310968">
                  <a:extLst>
                    <a:ext uri="{9D8B030D-6E8A-4147-A177-3AD203B41FA5}">
                      <a16:colId xmlns:a16="http://schemas.microsoft.com/office/drawing/2014/main" val="3996394095"/>
                    </a:ext>
                  </a:extLst>
                </a:gridCol>
                <a:gridCol w="1310968">
                  <a:extLst>
                    <a:ext uri="{9D8B030D-6E8A-4147-A177-3AD203B41FA5}">
                      <a16:colId xmlns:a16="http://schemas.microsoft.com/office/drawing/2014/main" val="831556239"/>
                    </a:ext>
                  </a:extLst>
                </a:gridCol>
                <a:gridCol w="1310968">
                  <a:extLst>
                    <a:ext uri="{9D8B030D-6E8A-4147-A177-3AD203B41FA5}">
                      <a16:colId xmlns:a16="http://schemas.microsoft.com/office/drawing/2014/main" val="1719352158"/>
                    </a:ext>
                  </a:extLst>
                </a:gridCol>
                <a:gridCol w="1310968">
                  <a:extLst>
                    <a:ext uri="{9D8B030D-6E8A-4147-A177-3AD203B41FA5}">
                      <a16:colId xmlns:a16="http://schemas.microsoft.com/office/drawing/2014/main" val="11004503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Period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Avg 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Avg Qty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%     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%          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318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15Mar –12 Apr 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R1105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-22.6%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+38.2%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343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 Aug -28 Aug 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R1020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-28.6%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+52.9%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254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 Dec -06 Jan 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R980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-31.4%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+59.6%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705578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A257CBB4-C7CE-4CFF-9B7F-0E3D670FDA2B}"/>
              </a:ext>
            </a:extLst>
          </p:cNvPr>
          <p:cNvSpPr/>
          <p:nvPr/>
        </p:nvSpPr>
        <p:spPr>
          <a:xfrm>
            <a:off x="6459795" y="1631117"/>
            <a:ext cx="372446" cy="197683"/>
          </a:xfrm>
          <a:prstGeom prst="triangle">
            <a:avLst>
              <a:gd name="adj" fmla="val 5792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3704208-E270-21D2-3095-3619ECD61BA9}"/>
              </a:ext>
            </a:extLst>
          </p:cNvPr>
          <p:cNvSpPr/>
          <p:nvPr/>
        </p:nvSpPr>
        <p:spPr>
          <a:xfrm>
            <a:off x="7868165" y="1484152"/>
            <a:ext cx="460253" cy="344648"/>
          </a:xfrm>
          <a:prstGeom prst="triangl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033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33B05-E65B-DBAC-1735-42A249923C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6041" y="618518"/>
            <a:ext cx="3281003" cy="14785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VISUALISATIONS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1328596-23E0-12B1-899A-286B87F4BC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6041" y="2249487"/>
            <a:ext cx="3281004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1.Daily sales Revenue -Normal vs Promotion Days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2.Highest Daily Units sold –promotion vs regular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3.promotion </a:t>
            </a:r>
            <a:r>
              <a:rPr lang="en-US" sz="1700" dirty="0" err="1">
                <a:solidFill>
                  <a:schemeClr val="tx1"/>
                </a:solidFill>
              </a:rPr>
              <a:t>Freqency</a:t>
            </a:r>
            <a:r>
              <a:rPr lang="en-US" sz="1700" dirty="0">
                <a:solidFill>
                  <a:schemeClr val="tx1"/>
                </a:solidFill>
              </a:rPr>
              <a:t>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4.sales volume trend- spikes during promotions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5.total units sold</a:t>
            </a:r>
          </a:p>
        </p:txBody>
      </p:sp>
      <p:pic>
        <p:nvPicPr>
          <p:cNvPr id="212" name="Picture 211">
            <a:extLst>
              <a:ext uri="{FF2B5EF4-FFF2-40B4-BE49-F238E27FC236}">
                <a16:creationId xmlns:a16="http://schemas.microsoft.com/office/drawing/2014/main" id="{8EB308EF-1D64-4EA5-CBE8-A9DC8F142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988" y="1699522"/>
            <a:ext cx="6112382" cy="345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339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D4A6E-CACD-D5B5-E37D-98638D14D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2658" y="1307690"/>
            <a:ext cx="6380452" cy="277981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Key insights &amp; recommendations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A783DA3-35CC-B211-DCF2-D4446FDD38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428166"/>
              </p:ext>
            </p:extLst>
          </p:nvPr>
        </p:nvGraphicFramePr>
        <p:xfrm>
          <a:off x="2015613" y="1386348"/>
          <a:ext cx="8101781" cy="3952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7961">
                  <a:extLst>
                    <a:ext uri="{9D8B030D-6E8A-4147-A177-3AD203B41FA5}">
                      <a16:colId xmlns:a16="http://schemas.microsoft.com/office/drawing/2014/main" val="1431008879"/>
                    </a:ext>
                  </a:extLst>
                </a:gridCol>
                <a:gridCol w="2691910">
                  <a:extLst>
                    <a:ext uri="{9D8B030D-6E8A-4147-A177-3AD203B41FA5}">
                      <a16:colId xmlns:a16="http://schemas.microsoft.com/office/drawing/2014/main" val="3424008478"/>
                    </a:ext>
                  </a:extLst>
                </a:gridCol>
                <a:gridCol w="2691910">
                  <a:extLst>
                    <a:ext uri="{9D8B030D-6E8A-4147-A177-3AD203B41FA5}">
                      <a16:colId xmlns:a16="http://schemas.microsoft.com/office/drawing/2014/main" val="2797999450"/>
                    </a:ext>
                  </a:extLst>
                </a:gridCol>
              </a:tblGrid>
              <a:tr h="585566">
                <a:tc>
                  <a:txBody>
                    <a:bodyPr/>
                    <a:lstStyle/>
                    <a:p>
                      <a:r>
                        <a:rPr lang="en-US" dirty="0"/>
                        <a:t>Insight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Evidence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Recommendation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018967"/>
                  </a:ext>
                </a:extLst>
              </a:tr>
              <a:tr h="585566">
                <a:tc>
                  <a:txBody>
                    <a:bodyPr/>
                    <a:lstStyle/>
                    <a:p>
                      <a:r>
                        <a:rPr lang="en-US" dirty="0"/>
                        <a:t>Promotions boost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+41.8% units sold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 for inventory clearance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354170"/>
                  </a:ext>
                </a:extLst>
              </a:tr>
              <a:tr h="585566">
                <a:tc>
                  <a:txBody>
                    <a:bodyPr/>
                    <a:lstStyle/>
                    <a:p>
                      <a:r>
                        <a:rPr lang="en-US" dirty="0"/>
                        <a:t>Margins collapse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-2.1% vs +29.4%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 to &lt; 30% of days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439863"/>
                  </a:ext>
                </a:extLst>
              </a:tr>
              <a:tr h="1024740">
                <a:tc>
                  <a:txBody>
                    <a:bodyPr/>
                    <a:lstStyle/>
                    <a:p>
                      <a:r>
                        <a:rPr lang="en-US" dirty="0"/>
                        <a:t>High elasticity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PED~-1.8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Small price cuts =big volume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816321"/>
                  </a:ext>
                </a:extLst>
              </a:tr>
              <a:tr h="585566">
                <a:tc>
                  <a:txBody>
                    <a:bodyPr/>
                    <a:lstStyle/>
                    <a:p>
                      <a:r>
                        <a:rPr lang="en-US" dirty="0"/>
                        <a:t>Over- discounting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57.7% promo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Shift to targeted weekends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94198"/>
                  </a:ext>
                </a:extLst>
              </a:tr>
              <a:tr h="58556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924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0983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BEC3A-6BF1-30F5-6868-B9441C11F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7" name="Graphic 6" descr="Handshake">
            <a:extLst>
              <a:ext uri="{FF2B5EF4-FFF2-40B4-BE49-F238E27FC236}">
                <a16:creationId xmlns:a16="http://schemas.microsoft.com/office/drawing/2014/main" id="{2264C4D6-ACE8-EC7F-6826-6911AECDA7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1203" y="2249487"/>
            <a:ext cx="3549650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D2E75-E983-02AD-84B7-8F26D6304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6867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926</TotalTime>
  <Words>363</Words>
  <Application>Microsoft Office PowerPoint</Application>
  <PresentationFormat>Widescreen</PresentationFormat>
  <Paragraphs>79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ADLaM Display</vt:lpstr>
      <vt:lpstr>Aptos</vt:lpstr>
      <vt:lpstr>Arial</vt:lpstr>
      <vt:lpstr>Tw Cen MT</vt:lpstr>
      <vt:lpstr>Circuit</vt:lpstr>
      <vt:lpstr>BRIGHTLEARN Data Analytics :Sales Case Study Report</vt:lpstr>
      <vt:lpstr>Executive Summary  Average units Price :R3360 Promotions occur on   20,7% of days (607 out of 1052 trading days)  Promotions increase units sold by 74% on average  Gross profit margin dops to  -2.1% during  promotions(vs +29.4% on regular days)  Recommendation :Use short ,targeted promotions (3-7days) to drive volume while protecting magins ,Avoid long –term discountung </vt:lpstr>
      <vt:lpstr>PowerPoint Presentation</vt:lpstr>
      <vt:lpstr>Promotion periods &amp; price elasticity     </vt:lpstr>
      <vt:lpstr>VISUALISATIONS</vt:lpstr>
      <vt:lpstr>Key insights &amp; recommendations    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Pride retailstar</dc:creator>
  <cp:lastModifiedBy>Pride retailstar</cp:lastModifiedBy>
  <cp:revision>1</cp:revision>
  <dcterms:created xsi:type="dcterms:W3CDTF">2025-11-16T21:33:14Z</dcterms:created>
  <dcterms:modified xsi:type="dcterms:W3CDTF">2025-11-17T13:00:11Z</dcterms:modified>
</cp:coreProperties>
</file>

<file path=docProps/thumbnail.jpeg>
</file>